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8427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28795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0303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7982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4692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2441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4491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3927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3081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7217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6784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E182-BE33-4A2A-8ED7-F4356521874C}" type="datetimeFigureOut">
              <a:rPr lang="en-ZW" smtClean="0"/>
              <a:t>3/30/2012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11B8E-1D47-4304-9BE4-100997664343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6214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12.3: An Introduction to Probability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979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1722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itchFamily="18" charset="0"/>
              </a:rPr>
              <a:t>The probability indicates the likelihood that an event will occur. It is given by a number between 0 and 1.</a:t>
            </a:r>
            <a:endParaRPr lang="en-ZW" sz="3200" dirty="0">
              <a:latin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847" y="1554818"/>
            <a:ext cx="1638299" cy="85301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P=0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552700"/>
            <a:ext cx="2095499" cy="205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The event will not occur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2100" y="1554818"/>
            <a:ext cx="1104900" cy="853016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002060"/>
                </a:solidFill>
              </a:rPr>
              <a:t>P=1</a:t>
            </a:r>
            <a:endParaRPr lang="en-ZW" sz="3200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9625" y="2537076"/>
            <a:ext cx="1866900" cy="1138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The event will occur</a:t>
            </a:r>
            <a:endParaRPr lang="en-ZW" sz="3200" dirty="0" smtClean="0">
              <a:solidFill>
                <a:srgbClr val="002060"/>
              </a:solidFill>
            </a:endParaRPr>
          </a:p>
          <a:p>
            <a:endParaRPr lang="en-ZW" sz="3200" dirty="0">
              <a:solidFill>
                <a:srgbClr val="002060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61347" y="2508501"/>
            <a:ext cx="20955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The event is equally likely to occur or  not occur</a:t>
            </a:r>
            <a:endParaRPr lang="en-ZW" sz="3200" dirty="0">
              <a:solidFill>
                <a:srgbClr val="00B050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2261347" y="1554818"/>
            <a:ext cx="1638299" cy="8530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P=0.5</a:t>
            </a:r>
            <a:endParaRPr lang="en-ZW" sz="3200" dirty="0">
              <a:solidFill>
                <a:srgbClr val="00B050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65847" y="5137401"/>
            <a:ext cx="20955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You will roll an 8 on a fair six-sided die.</a:t>
            </a:r>
            <a:endParaRPr lang="en-ZW" sz="3200" dirty="0">
              <a:solidFill>
                <a:srgbClr val="FF0000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2261347" y="5004547"/>
            <a:ext cx="2095500" cy="288215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You will roll an even number on a fair six-sided die.</a:t>
            </a:r>
            <a:endParaRPr lang="en-ZW" sz="3200" dirty="0">
              <a:solidFill>
                <a:srgbClr val="00B050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356847" y="5004547"/>
            <a:ext cx="2393577" cy="3043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You will roll a number between 1 and 6 on a fair six-sided die</a:t>
            </a:r>
            <a:endParaRPr lang="en-ZW" sz="3200" dirty="0">
              <a:solidFill>
                <a:srgbClr val="00206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65847" y="2441826"/>
            <a:ext cx="6311153" cy="0"/>
          </a:xfrm>
          <a:prstGeom prst="straightConnector1">
            <a:avLst/>
          </a:prstGeom>
          <a:ln w="57150">
            <a:headEnd type="oval" w="med" len="med"/>
            <a:tailEnd type="oval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3520" y="4998448"/>
            <a:ext cx="6311153" cy="0"/>
          </a:xfrm>
          <a:prstGeom prst="straightConnector1">
            <a:avLst/>
          </a:prstGeom>
          <a:ln w="57150">
            <a:headEnd type="oval" w="med" len="med"/>
            <a:tailEnd type="oval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153521" y="7886700"/>
            <a:ext cx="6596904" cy="1162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Times New Roman" pitchFamily="18" charset="0"/>
              </a:rPr>
              <a:t>There are two types of probability: </a:t>
            </a:r>
            <a:r>
              <a:rPr lang="en-US" sz="3200" dirty="0">
                <a:latin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</a:rPr>
              <a:t>heoretical and experimental.</a:t>
            </a:r>
            <a:endParaRPr lang="en-ZW" sz="3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3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/>
      <p:bldP spid="8" grpId="0"/>
      <p:bldP spid="9" grpId="0"/>
      <p:bldP spid="10" grpId="0"/>
      <p:bldP spid="11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172200" cy="929216"/>
          </a:xfrm>
        </p:spPr>
        <p:txBody>
          <a:bodyPr/>
          <a:lstStyle/>
          <a:p>
            <a:r>
              <a:rPr lang="en-US" dirty="0" smtClean="0"/>
              <a:t>Theoretical Probability</a:t>
            </a:r>
            <a:endParaRPr lang="en-ZW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6172200" cy="32765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When all outcomes are equally likely, the theoretical probability is given by</a:t>
                </a:r>
              </a:p>
              <a:p>
                <a:pPr marL="457200" lvl="1" indent="0">
                  <a:buNone/>
                </a:pPr>
                <a:r>
                  <a:rPr lang="en-US" sz="3600" dirty="0" smtClean="0"/>
                  <a:t>	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𝑛𝑢𝑚𝑏𝑒𝑟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𝑜𝑢𝑡𝑐𝑜𝑚𝑒𝑠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𝑖𝑛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𝑡𝑜𝑡𝑎𝑙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𝑛𝑢𝑚𝑏𝑒𝑟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sz="3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𝑜𝑢𝑡𝑐𝑜𝑚𝑒𝑠</m:t>
                        </m:r>
                      </m:den>
                    </m:f>
                  </m:oMath>
                </a14:m>
                <a:endParaRPr lang="en-ZW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6172200" cy="3276599"/>
              </a:xfrm>
              <a:blipFill rotWithShape="1">
                <a:blip r:embed="rId2"/>
                <a:stretch>
                  <a:fillRect l="-2468" t="-260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724400"/>
            <a:ext cx="6172200" cy="36755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u="sng" dirty="0" smtClean="0"/>
              <a:t>Example</a:t>
            </a:r>
            <a:r>
              <a:rPr lang="en-US" sz="3600" dirty="0" smtClean="0"/>
              <a:t>: You roll a fair six-sided die, numbered 1 to 6. Find the probability of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3600" dirty="0" smtClean="0"/>
              <a:t>Rolling a 5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3600" dirty="0" smtClean="0"/>
              <a:t>Rolling a multiple of 3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3600" dirty="0" smtClean="0"/>
              <a:t>Rolling an 8</a:t>
            </a:r>
            <a:endParaRPr lang="en-ZW" sz="3600" dirty="0"/>
          </a:p>
        </p:txBody>
      </p:sp>
      <p:sp>
        <p:nvSpPr>
          <p:cNvPr id="5" name="Action Button: Help 4">
            <a:hlinkClick r:id="rId3" action="ppaction://hlinksldjump" highlightClick="1"/>
          </p:cNvPr>
          <p:cNvSpPr/>
          <p:nvPr/>
        </p:nvSpPr>
        <p:spPr>
          <a:xfrm>
            <a:off x="5867400" y="8001000"/>
            <a:ext cx="762000" cy="8382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7987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0" y="0"/>
            <a:ext cx="7010400" cy="876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u="sng" dirty="0" smtClean="0"/>
              <a:t>Example</a:t>
            </a:r>
            <a:r>
              <a:rPr lang="en-US" dirty="0" smtClean="0"/>
              <a:t>: you roll a fair six-sided die, numbered 1 to 6. find the probability of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dirty="0" smtClean="0"/>
              <a:t>Rolling a 5</a:t>
            </a:r>
          </a:p>
          <a:p>
            <a:pPr marL="742950" indent="-742950">
              <a:buFont typeface="Arial" pitchFamily="34" charset="0"/>
              <a:buAutoNum type="alphaLcParenR"/>
            </a:pPr>
            <a:endParaRPr lang="en-US" dirty="0" smtClean="0"/>
          </a:p>
          <a:p>
            <a:pPr marL="742950" indent="-742950">
              <a:buFont typeface="Arial" pitchFamily="34" charset="0"/>
              <a:buAutoNum type="alphaLcParenR"/>
            </a:pPr>
            <a:endParaRPr lang="en-US" dirty="0" smtClean="0"/>
          </a:p>
          <a:p>
            <a:pPr marL="742950" indent="-742950">
              <a:buFont typeface="Arial" pitchFamily="34" charset="0"/>
              <a:buAutoNum type="alphaLcParenR"/>
            </a:pPr>
            <a:endParaRPr lang="en-US" dirty="0"/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dirty="0" smtClean="0"/>
              <a:t>Rolling a multiple of 3</a:t>
            </a:r>
          </a:p>
          <a:p>
            <a:pPr marL="742950" indent="-742950">
              <a:buFont typeface="Arial" pitchFamily="34" charset="0"/>
              <a:buAutoNum type="alphaLcParenR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c)	Rolling an 8</a:t>
            </a:r>
            <a:endParaRPr lang="en-ZW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04800" y="1676400"/>
                <a:ext cx="6553200" cy="179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𝑤𝑎𝑦𝑠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𝑡𝑜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𝑟𝑜𝑙𝑙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5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𝑤𝑎𝑦𝑠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𝑡𝑜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𝑟𝑜𝑙𝑙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𝑡h𝑒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𝑑𝑖𝑒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00B050"/>
                          </a:solidFill>
                          <a:latin typeface="Cambria Math"/>
                        </a:rPr>
                        <m:t>=0.167=16.7%</m:t>
                      </m:r>
                    </m:oMath>
                  </m:oMathPara>
                </a14:m>
                <a:endParaRPr lang="en-ZW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676400"/>
                <a:ext cx="6553200" cy="17964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3962400"/>
                <a:ext cx="7010400" cy="2295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𝑚𝑢𝑙𝑡𝑖𝑝𝑙𝑒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3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𝑤𝑎𝑦𝑠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𝑡𝑜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𝑟𝑜𝑙𝑙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3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𝑜𝑟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6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𝑜𝑓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𝑤𝑎𝑦𝑠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𝑡𝑜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𝑟𝑜𝑙𝑙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𝑡h𝑒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𝑑𝑖𝑒</m:t>
                          </m:r>
                        </m:den>
                      </m:f>
                    </m:oMath>
                  </m:oMathPara>
                </a14:m>
                <a:endParaRPr lang="en-US" sz="3200" b="0" i="1" dirty="0" smtClean="0">
                  <a:solidFill>
                    <a:schemeClr val="accent4">
                      <a:lumMod val="75000"/>
                    </a:schemeClr>
                  </a:solidFill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ZW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=0.333 = 33.3%</a:t>
                </a:r>
                <a:endParaRPr lang="en-ZW" sz="3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962400"/>
                <a:ext cx="7010400" cy="2295437"/>
              </a:xfrm>
              <a:prstGeom prst="rect">
                <a:avLst/>
              </a:prstGeom>
              <a:blipFill rotWithShape="1">
                <a:blip r:embed="rId3"/>
                <a:stretch>
                  <a:fillRect l="-609" b="-2653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28600" y="7010400"/>
                <a:ext cx="6553200" cy="15615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8</m:t>
                        </m:r>
                      </m:e>
                    </m:d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𝑛𝑢𝑚𝑏𝑒𝑟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𝑜𝑓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𝑤𝑎𝑦𝑠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𝑡𝑜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𝑟𝑜𝑙𝑙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𝑎𝑛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8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𝑛𝑢𝑚𝑏𝑒𝑟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𝑜𝑓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𝑤𝑎𝑦𝑠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𝑡𝑜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𝑟𝑜𝑙𝑙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𝑡h𝑒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𝑑𝑖𝑒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ZW" sz="3200" dirty="0" smtClean="0">
                    <a:solidFill>
                      <a:srgbClr val="0070C0"/>
                    </a:solidFill>
                  </a:rPr>
                  <a:t>=0.0=0%</a:t>
                </a:r>
                <a:endParaRPr lang="en-ZW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7010400"/>
                <a:ext cx="6553200" cy="1561518"/>
              </a:xfrm>
              <a:prstGeom prst="rect">
                <a:avLst/>
              </a:prstGeom>
              <a:blipFill rotWithShape="1"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56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172200" cy="929216"/>
          </a:xfrm>
        </p:spPr>
        <p:txBody>
          <a:bodyPr/>
          <a:lstStyle/>
          <a:p>
            <a:r>
              <a:rPr lang="en-US" dirty="0" smtClean="0"/>
              <a:t>Experimental Probability</a:t>
            </a:r>
            <a:endParaRPr lang="en-ZW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1"/>
                <a:ext cx="6172200" cy="25145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 probability based on data is given by</a:t>
                </a:r>
              </a:p>
              <a:p>
                <a:pPr marL="457200" lvl="1" indent="0">
                  <a:buNone/>
                </a:pPr>
                <a:r>
                  <a:rPr lang="en-US" sz="3200" dirty="0" smtClean="0"/>
                  <a:t>	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𝑛𝑢𝑚𝑏𝑒𝑟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𝑡𝑖𝑚𝑒𝑠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𝐴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𝑜𝑐𝑐𝑢𝑟𝑠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𝑡𝑜𝑡𝑎𝑙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𝑛𝑢𝑚𝑏𝑒𝑟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𝑡𝑟𝑖𝑎𝑙𝑠</m:t>
                        </m:r>
                      </m:den>
                    </m:f>
                  </m:oMath>
                </a14:m>
                <a:endParaRPr lang="en-ZW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1"/>
                <a:ext cx="6172200" cy="2514599"/>
              </a:xfrm>
              <a:blipFill rotWithShape="1">
                <a:blip r:embed="rId2"/>
                <a:stretch>
                  <a:fillRect l="-2468" t="-3390" r="-177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114800"/>
            <a:ext cx="61722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u="sng" dirty="0" smtClean="0"/>
              <a:t>Example</a:t>
            </a:r>
            <a:r>
              <a:rPr lang="en-US" sz="3600" dirty="0" smtClean="0"/>
              <a:t>: Yesterday the vet saw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 Chihuahuas, 5 Labradors, 4 poodles, and 3 beagles.  Find the experimental probability that a randomly selected owner has each breed of dog.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13428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172200" cy="929216"/>
          </a:xfrm>
        </p:spPr>
        <p:txBody>
          <a:bodyPr/>
          <a:lstStyle/>
          <a:p>
            <a:r>
              <a:rPr lang="en-US" dirty="0" smtClean="0"/>
              <a:t>Experimental Probability</a:t>
            </a:r>
            <a:endParaRPr lang="en-ZW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3753" y="1219200"/>
            <a:ext cx="6172200" cy="739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u="sng" dirty="0" smtClean="0"/>
              <a:t>Example</a:t>
            </a:r>
            <a:r>
              <a:rPr lang="en-US" sz="3600" dirty="0" smtClean="0"/>
              <a:t>: 15 dogs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 Chihuahuas</a:t>
            </a:r>
          </a:p>
          <a:p>
            <a:pPr marL="0" indent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 Labradors</a:t>
            </a:r>
          </a:p>
          <a:p>
            <a:pPr marL="0" indent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 poodles</a:t>
            </a:r>
          </a:p>
          <a:p>
            <a:pPr marL="0" indent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 beagles.  </a:t>
            </a:r>
            <a:endParaRPr lang="en-US" sz="36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6894" y="2348088"/>
                <a:ext cx="7010400" cy="791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𝐶h𝑖h𝑢𝑎h𝑢𝑎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ZW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=0.2 = 20%</a:t>
                </a:r>
                <a:endParaRPr lang="en-ZW" sz="3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4" y="2348088"/>
                <a:ext cx="7010400" cy="791820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3733800"/>
                <a:ext cx="6719047" cy="798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32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Labradors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ZW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=0.333 = 33.3%</a:t>
                </a:r>
                <a:endParaRPr lang="en-ZW" sz="3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33800"/>
                <a:ext cx="6719047" cy="798873"/>
              </a:xfrm>
              <a:prstGeom prst="rect">
                <a:avLst/>
              </a:prstGeom>
              <a:blipFill rotWithShape="1">
                <a:blip r:embed="rId3"/>
                <a:stretch>
                  <a:fillRect r="-2269" b="-9160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29988" y="4982135"/>
                <a:ext cx="6719047" cy="798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3200" b="0" i="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poodles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</m:oMath>
                </a14:m>
                <a:r>
                  <a:rPr lang="en-ZW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0.267 = 26.7%</a:t>
                </a:r>
                <a:endParaRPr lang="en-ZW" sz="3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88" y="4982135"/>
                <a:ext cx="6719047" cy="798873"/>
              </a:xfrm>
              <a:prstGeom prst="rect">
                <a:avLst/>
              </a:prstGeom>
              <a:blipFill rotWithShape="1">
                <a:blip r:embed="rId4"/>
                <a:stretch>
                  <a:fillRect b="-8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-15689" y="6629400"/>
                <a:ext cx="7010400" cy="791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𝑏𝑒𝑎𝑔𝑙𝑒𝑠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ZW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=0.2 = 20%</a:t>
                </a:r>
                <a:endParaRPr lang="en-ZW" sz="3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689" y="6629400"/>
                <a:ext cx="7010400" cy="791820"/>
              </a:xfrm>
              <a:prstGeom prst="rect">
                <a:avLst/>
              </a:prstGeom>
              <a:blipFill rotWithShape="1">
                <a:blip r:embed="rId5"/>
                <a:stretch>
                  <a:fillRect b="-10078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80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1.google.com/images?q=tbn:ANd9GcTSeDJRZAQKUMFs1rXwkZzpfh5I7xTV_CJeqTSt0vmdOxY-Je8l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2" y="4953000"/>
            <a:ext cx="5519004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172200" cy="929216"/>
          </a:xfrm>
        </p:spPr>
        <p:txBody>
          <a:bodyPr/>
          <a:lstStyle/>
          <a:p>
            <a:r>
              <a:rPr lang="en-US" dirty="0" smtClean="0"/>
              <a:t>Geometric Probability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1"/>
            <a:ext cx="66294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Another type of theoretical probability is the geometric probability. This is found by comparing the ratio of 2 measurements.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2059" y="3505200"/>
            <a:ext cx="61722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u="sng" dirty="0" smtClean="0"/>
              <a:t>Example</a:t>
            </a:r>
            <a:r>
              <a:rPr lang="en-US" sz="3600" dirty="0" smtClean="0"/>
              <a:t>: </a:t>
            </a:r>
            <a:r>
              <a:rPr lang="en-US" sz="3600" dirty="0"/>
              <a:t>Y</a:t>
            </a:r>
            <a:r>
              <a:rPr lang="en-US" sz="3600" dirty="0" smtClean="0"/>
              <a:t>ou spin the spinner shown. What is the probability of each outcome?</a:t>
            </a:r>
            <a:endParaRPr lang="en-ZW" sz="3600" dirty="0"/>
          </a:p>
        </p:txBody>
      </p:sp>
      <p:sp>
        <p:nvSpPr>
          <p:cNvPr id="5" name="Action Button: Help 4">
            <a:hlinkClick r:id="rId3" action="ppaction://hlinksldjump" highlightClick="1"/>
          </p:cNvPr>
          <p:cNvSpPr/>
          <p:nvPr/>
        </p:nvSpPr>
        <p:spPr>
          <a:xfrm>
            <a:off x="5867400" y="8001000"/>
            <a:ext cx="762000" cy="8382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1900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1.google.com/images?q=tbn:ANd9GcTSeDJRZAQKUMFs1rXwkZzpfh5I7xTV_CJeqTSt0vmdOxY-Je8l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928" y="0"/>
            <a:ext cx="4948072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112059" y="143435"/>
                <a:ext cx="6172200" cy="8839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3600" u="sng" dirty="0" smtClean="0"/>
                  <a:t>Example</a:t>
                </a:r>
                <a:r>
                  <a:rPr lang="en-US" sz="3600" dirty="0" smtClean="0"/>
                  <a:t>: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3600" dirty="0" smtClean="0">
                    <a:solidFill>
                      <a:srgbClr val="0070C0"/>
                    </a:solidFill>
                  </a:rPr>
                  <a:t>Lose a turn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140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18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=0.389=38.9%</m:t>
                      </m:r>
                    </m:oMath>
                  </m:oMathPara>
                </a14:m>
                <a:endParaRPr lang="en-US" sz="3600" dirty="0" smtClean="0">
                  <a:solidFill>
                    <a:srgbClr val="0070C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3600" dirty="0" smtClean="0">
                    <a:solidFill>
                      <a:srgbClr val="00B050"/>
                    </a:solidFill>
                  </a:rPr>
                  <a:t>Receive 10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=0.083=8.3%</m:t>
                      </m:r>
                    </m:oMath>
                  </m:oMathPara>
                </a14:m>
                <a:endParaRPr lang="en-US" sz="3600" dirty="0" smtClean="0">
                  <a:solidFill>
                    <a:srgbClr val="00B05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3600" dirty="0" smtClean="0">
                    <a:solidFill>
                      <a:srgbClr val="FF0000"/>
                    </a:solidFill>
                  </a:rPr>
                  <a:t>Move 2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70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36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=0.194=19.4%</m:t>
                      </m:r>
                    </m:oMath>
                  </m:oMathPara>
                </a14:m>
                <a:endParaRPr lang="en-US" sz="3600" dirty="0" smtClean="0">
                  <a:solidFill>
                    <a:srgbClr val="FF000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3600" dirty="0" smtClean="0">
                    <a:solidFill>
                      <a:srgbClr val="7030A0"/>
                    </a:solidFill>
                  </a:rPr>
                  <a:t>Free turn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90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=0.25=25%</m:t>
                      </m:r>
                    </m:oMath>
                  </m:oMathPara>
                </a14:m>
                <a:endParaRPr lang="en-US" sz="3600" dirty="0" smtClean="0">
                  <a:solidFill>
                    <a:srgbClr val="7030A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3600" dirty="0" smtClean="0"/>
                  <a:t>Lose 5</a:t>
                </a:r>
                <a:endParaRPr lang="en-ZW" sz="36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59" y="143435"/>
                <a:ext cx="6172200" cy="8839200"/>
              </a:xfrm>
              <a:prstGeom prst="rect">
                <a:avLst/>
              </a:prstGeom>
              <a:blipFill rotWithShape="1">
                <a:blip r:embed="rId3"/>
                <a:stretch>
                  <a:fillRect l="-2962" t="-1103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472667" y="7655859"/>
                <a:ext cx="4929106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360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=0.0</m:t>
                      </m:r>
                      <m:r>
                        <a:rPr lang="en-US" sz="3200" b="0" i="1" smtClean="0">
                          <a:latin typeface="Cambria Math"/>
                        </a:rPr>
                        <m:t>83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latin typeface="Cambria Math"/>
                        </a:rPr>
                        <m:t>8.3</m:t>
                      </m:r>
                      <m:r>
                        <a:rPr lang="en-US" sz="3200" b="0" i="1" smtClean="0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ZW" sz="32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667" y="7655859"/>
                <a:ext cx="4929106" cy="1017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66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6172200" cy="1371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Outcome </a:t>
            </a:r>
            <a:r>
              <a:rPr lang="en-US" dirty="0" smtClean="0"/>
              <a:t>– the result of a single trial of an experiment. </a:t>
            </a:r>
            <a:endParaRPr lang="en-ZW" b="1" dirty="0"/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5700298" y="7673788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3094" y="3810000"/>
            <a:ext cx="6172200" cy="1371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There are 360</a:t>
            </a:r>
            <a:r>
              <a:rPr lang="en-US" baseline="30000" dirty="0" smtClean="0"/>
              <a:t>0</a:t>
            </a:r>
            <a:r>
              <a:rPr lang="en-US" dirty="0" smtClean="0"/>
              <a:t> in a circle.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6309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526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12.3: An Introduction to Probability</vt:lpstr>
      <vt:lpstr>The probability indicates the likelihood that an event will occur. It is given by a number between 0 and 1.</vt:lpstr>
      <vt:lpstr>Theoretical Probability</vt:lpstr>
      <vt:lpstr>PowerPoint Presentation</vt:lpstr>
      <vt:lpstr>Experimental Probability</vt:lpstr>
      <vt:lpstr>Experimental Probability</vt:lpstr>
      <vt:lpstr>Geometric Probability</vt:lpstr>
      <vt:lpstr>PowerPoint Presentation</vt:lpstr>
      <vt:lpstr>Vocabulary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12.3: An Introduction to Probability</dc:title>
  <dc:creator>Sheila</dc:creator>
  <cp:lastModifiedBy>Raja, Sheila</cp:lastModifiedBy>
  <cp:revision>26</cp:revision>
  <dcterms:created xsi:type="dcterms:W3CDTF">2012-03-30T01:48:52Z</dcterms:created>
  <dcterms:modified xsi:type="dcterms:W3CDTF">2012-03-30T16:15:25Z</dcterms:modified>
</cp:coreProperties>
</file>